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88163" cy="10018713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53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ójkąt prostokątny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/>
              <a:t>Kliknij, aby edytować styl wzorca podtytułu</a:t>
            </a:r>
            <a:endParaRPr kumimoji="0" lang="en-US"/>
          </a:p>
        </p:txBody>
      </p:sp>
      <p:grpSp>
        <p:nvGrpSpPr>
          <p:cNvPr id="2" name="Grup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Dowolny kształt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Dowolny kształt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Dowolny kształt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Łącznik prostoliniowy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D17FA3B-C404-4317-B0BC-953931111309}" type="datetimeFigureOut">
              <a:rPr lang="pl-PL" smtClean="0"/>
              <a:t>2025-09-23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2025-09-23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2025-09-23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2025-09-23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2025-09-23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  <p:sp>
        <p:nvSpPr>
          <p:cNvPr id="7" name="Pag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Pag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2025-09-23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  <p:sp>
        <p:nvSpPr>
          <p:cNvPr id="8" name="Tytuł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2025-09-23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2025-09-23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  <p:sp>
        <p:nvSpPr>
          <p:cNvPr id="6" name="Tytuł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2025-09-23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FD17FA3B-C404-4317-B0BC-953931111309}" type="datetimeFigureOut">
              <a:rPr lang="pl-PL" smtClean="0"/>
              <a:t>2025-09-23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/>
              <a:t>Kliknij ikonę, aby dodać obraz</a:t>
            </a:r>
            <a:endParaRPr kumimoji="0" lang="en-US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D17FA3B-C404-4317-B0BC-953931111309}" type="datetimeFigureOut">
              <a:rPr lang="pl-PL" smtClean="0"/>
              <a:t>2025-09-23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Dowolny kształt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ójkąt prostokątny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Łącznik prostoliniowy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ag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Pag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owolny kształt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Dowolny kształt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Trójkąt prostokątny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Łącznik prostoliniowy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/>
              <a:t>Kliknij, aby edytować style wzorca tekstu</a:t>
            </a:r>
          </a:p>
          <a:p>
            <a:pPr lvl="1" eaLnBrk="1" latinLnBrk="0" hangingPunct="1"/>
            <a:r>
              <a:rPr kumimoji="0" lang="pl-PL"/>
              <a:t>Drugi poziom</a:t>
            </a:r>
          </a:p>
          <a:p>
            <a:pPr lvl="2" eaLnBrk="1" latinLnBrk="0" hangingPunct="1"/>
            <a:r>
              <a:rPr kumimoji="0" lang="pl-PL"/>
              <a:t>Trzeci poziom</a:t>
            </a:r>
          </a:p>
          <a:p>
            <a:pPr lvl="3" eaLnBrk="1" latinLnBrk="0" hangingPunct="1"/>
            <a:r>
              <a:rPr kumimoji="0" lang="pl-PL"/>
              <a:t>Czwarty poziom</a:t>
            </a:r>
          </a:p>
          <a:p>
            <a:pPr lvl="4" eaLnBrk="1" latinLnBrk="0" hangingPunct="1"/>
            <a:r>
              <a:rPr kumimoji="0" lang="pl-PL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D17FA3B-C404-4317-B0BC-953931111309}" type="datetimeFigureOut">
              <a:rPr lang="pl-PL" smtClean="0"/>
              <a:t>2025-09-23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1196753"/>
            <a:ext cx="7772400" cy="3816423"/>
          </a:xfrm>
        </p:spPr>
        <p:txBody>
          <a:bodyPr>
            <a:normAutofit fontScale="90000"/>
          </a:bodyPr>
          <a:lstStyle/>
          <a:p>
            <a:pPr algn="ctr"/>
            <a:br>
              <a:rPr lang="pl-PL" sz="2800" dirty="0"/>
            </a:br>
            <a:br>
              <a:rPr lang="pl-PL" sz="2800" dirty="0"/>
            </a:br>
            <a:r>
              <a:rPr lang="pl-PL" sz="3600" dirty="0">
                <a:solidFill>
                  <a:schemeClr val="accent4">
                    <a:lumMod val="75000"/>
                  </a:schemeClr>
                </a:solidFill>
              </a:rPr>
              <a:t>LICZBA ŚWIADCZEŃ ZDROWOTNYCH UDZIELONYCH W </a:t>
            </a:r>
            <a:br>
              <a:rPr lang="pl-PL" sz="3600">
                <a:solidFill>
                  <a:schemeClr val="accent4">
                    <a:lumMod val="75000"/>
                  </a:schemeClr>
                </a:solidFill>
              </a:rPr>
            </a:br>
            <a:r>
              <a:rPr lang="pl-PL" sz="3600">
                <a:solidFill>
                  <a:schemeClr val="accent4">
                    <a:lumMod val="75000"/>
                  </a:schemeClr>
                </a:solidFill>
              </a:rPr>
              <a:t>SZPITALU </a:t>
            </a:r>
            <a:r>
              <a:rPr lang="pl-PL" sz="3600" dirty="0">
                <a:solidFill>
                  <a:schemeClr val="accent4">
                    <a:lumMod val="75000"/>
                  </a:schemeClr>
                </a:solidFill>
              </a:rPr>
              <a:t>POWIATOWYM W CHRZANOWIE </a:t>
            </a:r>
            <a:br>
              <a:rPr lang="pl-PL" sz="3600" dirty="0">
                <a:solidFill>
                  <a:schemeClr val="accent4">
                    <a:lumMod val="75000"/>
                  </a:schemeClr>
                </a:solidFill>
              </a:rPr>
            </a:br>
            <a:r>
              <a:rPr lang="pl-PL" sz="3600" dirty="0">
                <a:solidFill>
                  <a:schemeClr val="accent4">
                    <a:lumMod val="75000"/>
                  </a:schemeClr>
                </a:solidFill>
              </a:rPr>
              <a:t>PACJENTOM </a:t>
            </a:r>
            <a:br>
              <a:rPr lang="pl-PL" sz="3600" dirty="0">
                <a:solidFill>
                  <a:schemeClr val="accent4">
                    <a:lumMod val="75000"/>
                  </a:schemeClr>
                </a:solidFill>
              </a:rPr>
            </a:br>
            <a:r>
              <a:rPr lang="pl-PL" sz="3600" dirty="0">
                <a:solidFill>
                  <a:schemeClr val="accent4">
                    <a:lumMod val="75000"/>
                  </a:schemeClr>
                </a:solidFill>
              </a:rPr>
              <a:t>Z TERENU GMINY TRZEBINIA </a:t>
            </a:r>
            <a:br>
              <a:rPr lang="pl-PL" sz="3600" dirty="0">
                <a:solidFill>
                  <a:schemeClr val="accent4">
                    <a:lumMod val="75000"/>
                  </a:schemeClr>
                </a:solidFill>
              </a:rPr>
            </a:br>
            <a:r>
              <a:rPr lang="pl-PL" sz="3600" dirty="0">
                <a:solidFill>
                  <a:schemeClr val="accent4">
                    <a:lumMod val="75000"/>
                  </a:schemeClr>
                </a:solidFill>
              </a:rPr>
              <a:t>W I PÓŁROCZU 2025 R.</a:t>
            </a:r>
          </a:p>
        </p:txBody>
      </p:sp>
      <p:pic>
        <p:nvPicPr>
          <p:cNvPr id="1026" name="image1.png" descr="image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2193925" cy="108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87660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>
            <a:extLst>
              <a:ext uri="{FF2B5EF4-FFF2-40B4-BE49-F238E27FC236}">
                <a16:creationId xmlns:a16="http://schemas.microsoft.com/office/drawing/2014/main" id="{B13474E3-2F02-4230-9F33-648C9F16EA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650" y="361950"/>
            <a:ext cx="8648700" cy="613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56688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>
            <a:extLst>
              <a:ext uri="{FF2B5EF4-FFF2-40B4-BE49-F238E27FC236}">
                <a16:creationId xmlns:a16="http://schemas.microsoft.com/office/drawing/2014/main" id="{7EB60039-5D2F-4C39-AE56-48BD6523B0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2012" y="1556792"/>
            <a:ext cx="7419975" cy="4220120"/>
          </a:xfrm>
          <a:prstGeom prst="rect">
            <a:avLst/>
          </a:prstGeom>
        </p:spPr>
      </p:pic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CAE37AB1-A63C-49AE-824D-D7C44CB63B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6752"/>
            <a:ext cx="8363272" cy="5386610"/>
          </a:xfrm>
        </p:spPr>
        <p:txBody>
          <a:bodyPr/>
          <a:lstStyle/>
          <a:p>
            <a:r>
              <a:rPr lang="pl-PL" dirty="0"/>
              <a:t> </a:t>
            </a:r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780E19C9-DAC3-4D6C-901C-9EF070068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2700" b="1" strike="noStrike" spc="-1" dirty="0">
                <a:solidFill>
                  <a:srgbClr val="000000"/>
                </a:solidFill>
                <a:latin typeface="Bookman Old Style"/>
                <a:ea typeface="DejaVu Sans"/>
              </a:rPr>
              <a:t>Źródła finansowania inwestycji                                w I </a:t>
            </a:r>
            <a:r>
              <a:rPr lang="pl-PL" sz="2700" b="1" strike="noStrike" spc="-1">
                <a:solidFill>
                  <a:srgbClr val="000000"/>
                </a:solidFill>
                <a:latin typeface="Bookman Old Style"/>
                <a:ea typeface="DejaVu Sans"/>
              </a:rPr>
              <a:t>półroczu 2025 </a:t>
            </a:r>
            <a:r>
              <a:rPr lang="pl-PL" sz="2700" b="1" strike="noStrike" spc="-1" dirty="0">
                <a:solidFill>
                  <a:srgbClr val="000000"/>
                </a:solidFill>
                <a:latin typeface="Bookman Old Style"/>
                <a:ea typeface="DejaVu Sans"/>
              </a:rPr>
              <a:t>roku</a:t>
            </a:r>
            <a:br>
              <a:rPr lang="pl-PL" sz="4400" b="0" strike="noStrike" spc="-1" dirty="0">
                <a:solidFill>
                  <a:srgbClr val="000000"/>
                </a:solidFill>
                <a:latin typeface="Arial"/>
              </a:rPr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48763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3946443"/>
          </a:xfrm>
        </p:spPr>
        <p:txBody>
          <a:bodyPr/>
          <a:lstStyle/>
          <a:p>
            <a:pPr marL="109728" indent="0">
              <a:buNone/>
            </a:pPr>
            <a:endParaRPr lang="pl-PL" dirty="0"/>
          </a:p>
          <a:p>
            <a:pPr>
              <a:buClr>
                <a:schemeClr val="accent4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Ø"/>
            </a:pPr>
            <a:r>
              <a:rPr lang="pl-PL" sz="4000" b="1" dirty="0">
                <a:solidFill>
                  <a:schemeClr val="accent4">
                    <a:lumMod val="75000"/>
                  </a:schemeClr>
                </a:solidFill>
              </a:rPr>
              <a:t>   1 974 </a:t>
            </a:r>
            <a:r>
              <a:rPr lang="pl-PL" sz="4000" dirty="0"/>
              <a:t>hospitalizacje</a:t>
            </a:r>
          </a:p>
          <a:p>
            <a:pPr marL="109728" indent="0">
              <a:buNone/>
            </a:pPr>
            <a:r>
              <a:rPr lang="pl-PL" sz="4000" dirty="0"/>
              <a:t>                            tj. </a:t>
            </a:r>
            <a:r>
              <a:rPr lang="pl-PL" sz="4000" b="1" dirty="0">
                <a:solidFill>
                  <a:schemeClr val="accent4">
                    <a:lumMod val="75000"/>
                  </a:schemeClr>
                </a:solidFill>
              </a:rPr>
              <a:t>19 %</a:t>
            </a:r>
            <a:r>
              <a:rPr lang="pl-PL" sz="4000" dirty="0"/>
              <a:t> ogółu</a:t>
            </a:r>
          </a:p>
          <a:p>
            <a:pPr marL="109728" indent="0">
              <a:buNone/>
            </a:pPr>
            <a:endParaRPr lang="pl-PL" dirty="0"/>
          </a:p>
          <a:p>
            <a:pPr>
              <a:buClr>
                <a:schemeClr val="accent4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Ø"/>
            </a:pPr>
            <a:r>
              <a:rPr lang="pl-PL" dirty="0"/>
              <a:t> </a:t>
            </a:r>
            <a:r>
              <a:rPr lang="pl-PL" sz="2400" dirty="0"/>
              <a:t>Ogółem w szpitalu – 10 619 hospitalizacji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Autofit/>
          </a:bodyPr>
          <a:lstStyle/>
          <a:p>
            <a:pPr algn="ctr"/>
            <a:r>
              <a:rPr lang="pl-PL" sz="3800" dirty="0">
                <a:solidFill>
                  <a:srgbClr val="00B0F0"/>
                </a:solidFill>
              </a:rPr>
              <a:t>HOSPITALIZACJE </a:t>
            </a:r>
            <a:br>
              <a:rPr lang="pl-PL" sz="3800" dirty="0">
                <a:solidFill>
                  <a:srgbClr val="00B0F0"/>
                </a:solidFill>
              </a:rPr>
            </a:br>
            <a:r>
              <a:rPr lang="pl-PL" sz="3800" dirty="0">
                <a:solidFill>
                  <a:srgbClr val="00B0F0"/>
                </a:solidFill>
              </a:rPr>
              <a:t>W ODDZIAŁACH SZPITALNYCH</a:t>
            </a:r>
          </a:p>
        </p:txBody>
      </p:sp>
    </p:spTree>
    <p:extLst>
      <p:ext uri="{BB962C8B-B14F-4D97-AF65-F5344CB8AC3E}">
        <p14:creationId xmlns:p14="http://schemas.microsoft.com/office/powerpoint/2010/main" val="14770951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370379"/>
          </a:xfrm>
        </p:spPr>
        <p:txBody>
          <a:bodyPr>
            <a:normAutofit/>
          </a:bodyPr>
          <a:lstStyle/>
          <a:p>
            <a:pPr>
              <a:buClr>
                <a:schemeClr val="accent4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Ø"/>
            </a:pPr>
            <a:r>
              <a:rPr lang="pl-PL" sz="4000" dirty="0"/>
              <a:t>  </a:t>
            </a:r>
            <a:r>
              <a:rPr lang="pl-PL" sz="4000" b="1" dirty="0">
                <a:solidFill>
                  <a:schemeClr val="accent4">
                    <a:lumMod val="75000"/>
                  </a:schemeClr>
                </a:solidFill>
              </a:rPr>
              <a:t>3 160 </a:t>
            </a:r>
            <a:r>
              <a:rPr lang="pl-PL" sz="4000" dirty="0"/>
              <a:t>pobytów</a:t>
            </a:r>
          </a:p>
          <a:p>
            <a:pPr marL="109728" indent="0">
              <a:buNone/>
            </a:pPr>
            <a:r>
              <a:rPr lang="pl-PL" sz="4000" dirty="0"/>
              <a:t>                     tj. </a:t>
            </a:r>
            <a:r>
              <a:rPr lang="pl-PL" sz="4000" b="1" dirty="0">
                <a:solidFill>
                  <a:schemeClr val="accent4">
                    <a:lumMod val="75000"/>
                  </a:schemeClr>
                </a:solidFill>
              </a:rPr>
              <a:t>30 %</a:t>
            </a:r>
            <a:r>
              <a:rPr lang="pl-PL" sz="4000" dirty="0"/>
              <a:t> ogółu</a:t>
            </a:r>
          </a:p>
          <a:p>
            <a:pPr marL="109728" indent="0">
              <a:buNone/>
            </a:pPr>
            <a:endParaRPr lang="pl-PL" sz="4000" dirty="0"/>
          </a:p>
          <a:p>
            <a:pPr>
              <a:buClr>
                <a:schemeClr val="accent4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Ø"/>
            </a:pPr>
            <a:r>
              <a:rPr lang="pl-PL" sz="2400" dirty="0"/>
              <a:t> Ogółem 10 781 pobytów w SOR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02234"/>
          </a:xfrm>
        </p:spPr>
        <p:txBody>
          <a:bodyPr>
            <a:noAutofit/>
          </a:bodyPr>
          <a:lstStyle/>
          <a:p>
            <a:pPr algn="ctr"/>
            <a:r>
              <a:rPr lang="pl-PL" sz="3800" dirty="0">
                <a:solidFill>
                  <a:srgbClr val="00B0F0"/>
                </a:solidFill>
              </a:rPr>
              <a:t>POBYTY </a:t>
            </a:r>
            <a:br>
              <a:rPr lang="pl-PL" sz="3800" dirty="0">
                <a:solidFill>
                  <a:srgbClr val="00B0F0"/>
                </a:solidFill>
              </a:rPr>
            </a:br>
            <a:r>
              <a:rPr lang="pl-PL" sz="3800" dirty="0">
                <a:solidFill>
                  <a:srgbClr val="00B0F0"/>
                </a:solidFill>
              </a:rPr>
              <a:t>W SZPITALNYM ODDZIALE RATUNKOWYM</a:t>
            </a:r>
          </a:p>
        </p:txBody>
      </p:sp>
    </p:spTree>
    <p:extLst>
      <p:ext uri="{BB962C8B-B14F-4D97-AF65-F5344CB8AC3E}">
        <p14:creationId xmlns:p14="http://schemas.microsoft.com/office/powerpoint/2010/main" val="21151887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16246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pl-PL" sz="4000" b="1" dirty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Clr>
                <a:schemeClr val="accent4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Ø"/>
            </a:pPr>
            <a:r>
              <a:rPr lang="pl-PL" sz="4000" b="1" dirty="0">
                <a:solidFill>
                  <a:schemeClr val="accent4">
                    <a:lumMod val="75000"/>
                  </a:schemeClr>
                </a:solidFill>
              </a:rPr>
              <a:t> 437</a:t>
            </a:r>
            <a:r>
              <a:rPr lang="pl-PL" sz="4000" dirty="0"/>
              <a:t> zabiegów operacyjnych</a:t>
            </a:r>
          </a:p>
          <a:p>
            <a:pPr marL="109728" indent="0">
              <a:buNone/>
            </a:pPr>
            <a:r>
              <a:rPr lang="pl-PL" sz="4000" dirty="0"/>
              <a:t>                     tj. </a:t>
            </a:r>
            <a:r>
              <a:rPr lang="pl-PL" sz="4000" b="1" dirty="0">
                <a:solidFill>
                  <a:schemeClr val="accent4">
                    <a:lumMod val="75000"/>
                  </a:schemeClr>
                </a:solidFill>
              </a:rPr>
              <a:t>17 %</a:t>
            </a:r>
            <a:r>
              <a:rPr lang="pl-PL" sz="4000" dirty="0"/>
              <a:t> ogółu</a:t>
            </a:r>
          </a:p>
          <a:p>
            <a:pPr marL="109728" indent="0">
              <a:buNone/>
            </a:pPr>
            <a:endParaRPr lang="pl-PL" sz="4000" dirty="0"/>
          </a:p>
          <a:p>
            <a:pPr>
              <a:buClr>
                <a:schemeClr val="accent4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Ø"/>
            </a:pPr>
            <a:r>
              <a:rPr lang="pl-PL" sz="2400" dirty="0"/>
              <a:t> Ogółem 2 684 zabiegów operacyjnych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6210"/>
          </a:xfrm>
        </p:spPr>
        <p:txBody>
          <a:bodyPr/>
          <a:lstStyle/>
          <a:p>
            <a:pPr algn="ctr"/>
            <a:r>
              <a:rPr lang="pl-PL" dirty="0">
                <a:solidFill>
                  <a:srgbClr val="00B0F0"/>
                </a:solidFill>
              </a:rPr>
              <a:t>ZABIEGI OPERACYJNE</a:t>
            </a:r>
          </a:p>
        </p:txBody>
      </p:sp>
    </p:spTree>
    <p:extLst>
      <p:ext uri="{BB962C8B-B14F-4D97-AF65-F5344CB8AC3E}">
        <p14:creationId xmlns:p14="http://schemas.microsoft.com/office/powerpoint/2010/main" val="3285479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643782"/>
          </a:xfrm>
        </p:spPr>
        <p:txBody>
          <a:bodyPr/>
          <a:lstStyle/>
          <a:p>
            <a:pPr algn="ctr"/>
            <a:r>
              <a:rPr lang="pl-PL" dirty="0">
                <a:solidFill>
                  <a:srgbClr val="00B0F0"/>
                </a:solidFill>
              </a:rPr>
              <a:t>PORODY I NOWORODKI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idx="1"/>
          </p:nvPr>
        </p:nvSpPr>
        <p:spPr>
          <a:xfrm>
            <a:off x="315788" y="3861048"/>
            <a:ext cx="4040188" cy="792088"/>
          </a:xfrm>
        </p:spPr>
        <p:txBody>
          <a:bodyPr/>
          <a:lstStyle/>
          <a:p>
            <a:pPr algn="ctr"/>
            <a:r>
              <a:rPr lang="pl-PL" dirty="0"/>
              <a:t>32 chłopców</a:t>
            </a:r>
          </a:p>
        </p:txBody>
      </p:sp>
      <p:sp>
        <p:nvSpPr>
          <p:cNvPr id="7" name="Symbol zastępczy tekstu 6"/>
          <p:cNvSpPr>
            <a:spLocks noGrp="1"/>
          </p:cNvSpPr>
          <p:nvPr>
            <p:ph type="body" sz="half" idx="3"/>
          </p:nvPr>
        </p:nvSpPr>
        <p:spPr>
          <a:xfrm>
            <a:off x="4932040" y="3861048"/>
            <a:ext cx="4041775" cy="792088"/>
          </a:xfrm>
        </p:spPr>
        <p:txBody>
          <a:bodyPr/>
          <a:lstStyle/>
          <a:p>
            <a:pPr algn="ctr"/>
            <a:r>
              <a:rPr lang="pl-PL" dirty="0"/>
              <a:t>32 dziewczynki</a:t>
            </a:r>
          </a:p>
        </p:txBody>
      </p:sp>
      <p:sp>
        <p:nvSpPr>
          <p:cNvPr id="9" name="pole tekstowe 8"/>
          <p:cNvSpPr txBox="1"/>
          <p:nvPr/>
        </p:nvSpPr>
        <p:spPr>
          <a:xfrm>
            <a:off x="539552" y="2074495"/>
            <a:ext cx="79928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000" b="1" dirty="0">
                <a:solidFill>
                  <a:schemeClr val="accent4">
                    <a:lumMod val="75000"/>
                  </a:schemeClr>
                </a:solidFill>
              </a:rPr>
              <a:t>64</a:t>
            </a:r>
            <a:r>
              <a:rPr lang="pl-PL" sz="4000" dirty="0"/>
              <a:t> porody </a:t>
            </a:r>
            <a:r>
              <a:rPr lang="pl-PL" sz="4000" dirty="0">
                <a:sym typeface="Symbol"/>
              </a:rPr>
              <a:t> </a:t>
            </a:r>
            <a:r>
              <a:rPr lang="pl-PL" sz="4000" b="1" dirty="0">
                <a:solidFill>
                  <a:schemeClr val="accent4">
                    <a:lumMod val="75000"/>
                  </a:schemeClr>
                </a:solidFill>
                <a:sym typeface="Symbol"/>
              </a:rPr>
              <a:t>64</a:t>
            </a:r>
            <a:r>
              <a:rPr lang="pl-PL" sz="4000" dirty="0">
                <a:sym typeface="Symbol"/>
              </a:rPr>
              <a:t> noworodki</a:t>
            </a:r>
          </a:p>
          <a:p>
            <a:r>
              <a:rPr lang="pl-PL" sz="4000" dirty="0">
                <a:sym typeface="Symbol"/>
              </a:rPr>
              <a:t>                           tj. </a:t>
            </a:r>
            <a:r>
              <a:rPr lang="pl-PL" sz="4000" b="1" dirty="0">
                <a:solidFill>
                  <a:schemeClr val="accent4">
                    <a:lumMod val="75000"/>
                  </a:schemeClr>
                </a:solidFill>
                <a:sym typeface="Symbol"/>
              </a:rPr>
              <a:t>13 %</a:t>
            </a:r>
            <a:r>
              <a:rPr lang="pl-PL" sz="4000" dirty="0">
                <a:sym typeface="Symbol"/>
              </a:rPr>
              <a:t> ogółu </a:t>
            </a:r>
            <a:r>
              <a:rPr lang="pl-PL" sz="3600" dirty="0">
                <a:sym typeface="Symbol"/>
              </a:rPr>
              <a:t>            </a:t>
            </a:r>
            <a:endParaRPr lang="pl-PL" sz="3600" dirty="0"/>
          </a:p>
        </p:txBody>
      </p:sp>
      <p:sp>
        <p:nvSpPr>
          <p:cNvPr id="10" name="pole tekstowe 9"/>
          <p:cNvSpPr txBox="1"/>
          <p:nvPr/>
        </p:nvSpPr>
        <p:spPr>
          <a:xfrm>
            <a:off x="827584" y="5373216"/>
            <a:ext cx="7056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chemeClr val="accent4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</a:pPr>
            <a:r>
              <a:rPr lang="pl-PL" sz="2400" dirty="0"/>
              <a:t>Ogółem 505 noworodków</a:t>
            </a:r>
          </a:p>
        </p:txBody>
      </p:sp>
    </p:spTree>
    <p:extLst>
      <p:ext uri="{BB962C8B-B14F-4D97-AF65-F5344CB8AC3E}">
        <p14:creationId xmlns:p14="http://schemas.microsoft.com/office/powerpoint/2010/main" val="748414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ymbol zastępczy zawartości 7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586403"/>
          </a:xfrm>
        </p:spPr>
        <p:txBody>
          <a:bodyPr>
            <a:normAutofit/>
          </a:bodyPr>
          <a:lstStyle/>
          <a:p>
            <a:pPr>
              <a:buClr>
                <a:schemeClr val="accent4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Ø"/>
            </a:pPr>
            <a:r>
              <a:rPr lang="pl-PL" sz="4000" b="1" dirty="0">
                <a:solidFill>
                  <a:schemeClr val="bg2">
                    <a:lumMod val="25000"/>
                  </a:schemeClr>
                </a:solidFill>
              </a:rPr>
              <a:t>  11 028 </a:t>
            </a:r>
            <a:r>
              <a:rPr lang="pl-PL" sz="4000" dirty="0"/>
              <a:t>porad    </a:t>
            </a:r>
          </a:p>
          <a:p>
            <a:pPr marL="109728" indent="0">
              <a:buNone/>
            </a:pPr>
            <a:r>
              <a:rPr lang="pl-PL" sz="4000" dirty="0"/>
              <a:t>                          tj. </a:t>
            </a:r>
            <a:r>
              <a:rPr lang="pl-PL" sz="4000" b="1" dirty="0">
                <a:solidFill>
                  <a:schemeClr val="bg2">
                    <a:lumMod val="25000"/>
                  </a:schemeClr>
                </a:solidFill>
              </a:rPr>
              <a:t>23 %</a:t>
            </a:r>
            <a:r>
              <a:rPr lang="pl-PL" sz="4000" dirty="0"/>
              <a:t> ogółu</a:t>
            </a:r>
          </a:p>
          <a:p>
            <a:pPr marL="109728" indent="0">
              <a:buNone/>
            </a:pPr>
            <a:endParaRPr lang="pl-PL" sz="4000" dirty="0"/>
          </a:p>
          <a:p>
            <a:pPr marL="109728" indent="0">
              <a:buNone/>
            </a:pPr>
            <a:endParaRPr lang="pl-PL" sz="2400" dirty="0"/>
          </a:p>
          <a:p>
            <a:pPr>
              <a:buClr>
                <a:schemeClr val="accent4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Ø"/>
            </a:pPr>
            <a:r>
              <a:rPr lang="pl-PL" sz="2400" dirty="0"/>
              <a:t> Ogółem porad specjalistycznych 47 960</a:t>
            </a:r>
          </a:p>
        </p:txBody>
      </p:sp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218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>
                <a:solidFill>
                  <a:srgbClr val="00B0F0"/>
                </a:solidFill>
              </a:rPr>
              <a:t>PORADY W </a:t>
            </a:r>
            <a:br>
              <a:rPr lang="pl-PL" dirty="0">
                <a:solidFill>
                  <a:srgbClr val="00B0F0"/>
                </a:solidFill>
              </a:rPr>
            </a:br>
            <a:r>
              <a:rPr lang="pl-PL" dirty="0">
                <a:solidFill>
                  <a:srgbClr val="00B0F0"/>
                </a:solidFill>
              </a:rPr>
              <a:t>PORADNIACH SPECJALISTYCZNYCH</a:t>
            </a:r>
          </a:p>
        </p:txBody>
      </p:sp>
    </p:spTree>
    <p:extLst>
      <p:ext uri="{BB962C8B-B14F-4D97-AF65-F5344CB8AC3E}">
        <p14:creationId xmlns:p14="http://schemas.microsoft.com/office/powerpoint/2010/main" val="23063063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dirty="0"/>
          </a:p>
          <a:p>
            <a:pPr>
              <a:buClr>
                <a:schemeClr val="accent4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Ø"/>
            </a:pPr>
            <a:r>
              <a:rPr lang="pl-PL" dirty="0"/>
              <a:t>  </a:t>
            </a:r>
            <a:r>
              <a:rPr lang="pl-PL" sz="4000" b="1" dirty="0">
                <a:solidFill>
                  <a:schemeClr val="accent4">
                    <a:lumMod val="75000"/>
                  </a:schemeClr>
                </a:solidFill>
              </a:rPr>
              <a:t>1 224 </a:t>
            </a:r>
            <a:r>
              <a:rPr lang="pl-PL" sz="4000" dirty="0"/>
              <a:t>dializ w Stacji Dializ</a:t>
            </a:r>
          </a:p>
          <a:p>
            <a:pPr marL="109728" indent="0">
              <a:buNone/>
            </a:pPr>
            <a:r>
              <a:rPr lang="pl-PL" sz="4000" dirty="0"/>
              <a:t>                   </a:t>
            </a:r>
          </a:p>
          <a:p>
            <a:pPr marL="109728" indent="0">
              <a:buNone/>
            </a:pPr>
            <a:r>
              <a:rPr lang="pl-PL" sz="4000" dirty="0"/>
              <a:t>                      tj. </a:t>
            </a:r>
            <a:r>
              <a:rPr lang="pl-PL" sz="4000" b="1" dirty="0">
                <a:solidFill>
                  <a:schemeClr val="accent4">
                    <a:lumMod val="75000"/>
                  </a:schemeClr>
                </a:solidFill>
              </a:rPr>
              <a:t>22 %</a:t>
            </a:r>
            <a:r>
              <a:rPr lang="pl-PL" sz="4000" dirty="0"/>
              <a:t> ogółu</a:t>
            </a:r>
          </a:p>
          <a:p>
            <a:pPr marL="109728" indent="0">
              <a:buNone/>
            </a:pPr>
            <a:endParaRPr lang="pl-PL" sz="4000" dirty="0"/>
          </a:p>
          <a:p>
            <a:pPr>
              <a:buClr>
                <a:schemeClr val="accent4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Ø"/>
            </a:pPr>
            <a:r>
              <a:rPr lang="pl-PL" sz="2400" dirty="0"/>
              <a:t>  Ogółem 5 636 dializ.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/>
          <a:lstStyle/>
          <a:p>
            <a:pPr algn="ctr"/>
            <a:r>
              <a:rPr lang="pl-PL" dirty="0">
                <a:solidFill>
                  <a:srgbClr val="00B0F0"/>
                </a:solidFill>
              </a:rPr>
              <a:t>DIALIZY</a:t>
            </a:r>
          </a:p>
        </p:txBody>
      </p:sp>
    </p:spTree>
    <p:extLst>
      <p:ext uri="{BB962C8B-B14F-4D97-AF65-F5344CB8AC3E}">
        <p14:creationId xmlns:p14="http://schemas.microsoft.com/office/powerpoint/2010/main" val="35348657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802427"/>
          </a:xfrm>
        </p:spPr>
        <p:txBody>
          <a:bodyPr/>
          <a:lstStyle/>
          <a:p>
            <a:endParaRPr lang="pl-PL" dirty="0"/>
          </a:p>
          <a:p>
            <a:pPr>
              <a:buClr>
                <a:schemeClr val="accent4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Ø"/>
            </a:pPr>
            <a:r>
              <a:rPr lang="pl-PL" dirty="0"/>
              <a:t>  </a:t>
            </a:r>
            <a:r>
              <a:rPr lang="pl-PL" sz="4000" b="1" dirty="0">
                <a:solidFill>
                  <a:schemeClr val="accent4">
                    <a:lumMod val="75000"/>
                  </a:schemeClr>
                </a:solidFill>
              </a:rPr>
              <a:t>18 579 </a:t>
            </a:r>
            <a:r>
              <a:rPr lang="pl-PL" sz="4000" dirty="0"/>
              <a:t>zabiegów</a:t>
            </a:r>
          </a:p>
          <a:p>
            <a:pPr marL="109728" indent="0">
              <a:buClr>
                <a:schemeClr val="accent4">
                  <a:lumMod val="60000"/>
                  <a:lumOff val="40000"/>
                </a:schemeClr>
              </a:buClr>
              <a:buSzPct val="100000"/>
              <a:buNone/>
            </a:pPr>
            <a:r>
              <a:rPr lang="pl-PL" sz="4000" dirty="0"/>
              <a:t>              fizjoterapeutycznych</a:t>
            </a:r>
          </a:p>
          <a:p>
            <a:pPr marL="109728" indent="0">
              <a:buClr>
                <a:schemeClr val="accent4">
                  <a:lumMod val="60000"/>
                  <a:lumOff val="40000"/>
                </a:schemeClr>
              </a:buClr>
              <a:buSzPct val="100000"/>
              <a:buNone/>
            </a:pPr>
            <a:r>
              <a:rPr lang="pl-PL" sz="4000" dirty="0"/>
              <a:t>                           tj. </a:t>
            </a:r>
            <a:r>
              <a:rPr lang="pl-PL" sz="4000" b="1" dirty="0">
                <a:solidFill>
                  <a:schemeClr val="accent4">
                    <a:lumMod val="75000"/>
                  </a:schemeClr>
                </a:solidFill>
              </a:rPr>
              <a:t>30 %</a:t>
            </a:r>
            <a:r>
              <a:rPr lang="pl-PL" sz="4000" dirty="0"/>
              <a:t> ogółu</a:t>
            </a:r>
          </a:p>
          <a:p>
            <a:pPr marL="109728" indent="0">
              <a:buClr>
                <a:schemeClr val="accent4">
                  <a:lumMod val="60000"/>
                  <a:lumOff val="40000"/>
                </a:schemeClr>
              </a:buClr>
              <a:buSzPct val="100000"/>
              <a:buNone/>
            </a:pPr>
            <a:endParaRPr lang="pl-PL" sz="4000" dirty="0"/>
          </a:p>
          <a:p>
            <a:pPr>
              <a:buClr>
                <a:schemeClr val="accent4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Ø"/>
            </a:pPr>
            <a:r>
              <a:rPr lang="pl-PL" sz="2400" dirty="0"/>
              <a:t> Ogółem 62 034 zabiegów.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/>
          <a:lstStyle/>
          <a:p>
            <a:pPr algn="ctr"/>
            <a:r>
              <a:rPr lang="pl-PL" dirty="0">
                <a:solidFill>
                  <a:srgbClr val="00B0F0"/>
                </a:solidFill>
              </a:rPr>
              <a:t>ZABIEGI FIZJOTERAPEUTYCZNE</a:t>
            </a:r>
          </a:p>
        </p:txBody>
      </p:sp>
    </p:spTree>
    <p:extLst>
      <p:ext uri="{BB962C8B-B14F-4D97-AF65-F5344CB8AC3E}">
        <p14:creationId xmlns:p14="http://schemas.microsoft.com/office/powerpoint/2010/main" val="30681418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370379"/>
          </a:xfrm>
        </p:spPr>
        <p:txBody>
          <a:bodyPr>
            <a:normAutofit fontScale="92500" lnSpcReduction="10000"/>
          </a:bodyPr>
          <a:lstStyle/>
          <a:p>
            <a:pPr>
              <a:buClr>
                <a:schemeClr val="accent4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Ø"/>
            </a:pPr>
            <a:r>
              <a:rPr lang="pl-PL" sz="4000" dirty="0"/>
              <a:t>  </a:t>
            </a:r>
            <a:r>
              <a:rPr lang="pl-PL" sz="4000" b="1" dirty="0">
                <a:solidFill>
                  <a:schemeClr val="accent4">
                    <a:lumMod val="75000"/>
                  </a:schemeClr>
                </a:solidFill>
              </a:rPr>
              <a:t>1 254 </a:t>
            </a:r>
            <a:r>
              <a:rPr lang="pl-PL" sz="4000" dirty="0"/>
              <a:t>wyjazdów Zespołów </a:t>
            </a:r>
          </a:p>
          <a:p>
            <a:pPr marL="109728" indent="0">
              <a:buClr>
                <a:schemeClr val="accent4">
                  <a:lumMod val="60000"/>
                  <a:lumOff val="40000"/>
                </a:schemeClr>
              </a:buClr>
              <a:buSzPct val="100000"/>
              <a:buNone/>
            </a:pPr>
            <a:r>
              <a:rPr lang="pl-PL" sz="4000" dirty="0"/>
              <a:t>             Ratownictwa Medycznego</a:t>
            </a:r>
          </a:p>
          <a:p>
            <a:pPr marL="109728" indent="0">
              <a:buClr>
                <a:schemeClr val="accent4">
                  <a:lumMod val="60000"/>
                  <a:lumOff val="40000"/>
                </a:schemeClr>
              </a:buClr>
              <a:buSzPct val="100000"/>
              <a:buNone/>
            </a:pPr>
            <a:r>
              <a:rPr lang="pl-PL" sz="4000" dirty="0"/>
              <a:t>                        tj. </a:t>
            </a:r>
            <a:r>
              <a:rPr lang="pl-PL" sz="4000" b="1" dirty="0">
                <a:solidFill>
                  <a:schemeClr val="accent4">
                    <a:lumMod val="75000"/>
                  </a:schemeClr>
                </a:solidFill>
              </a:rPr>
              <a:t>24 %</a:t>
            </a:r>
            <a:r>
              <a:rPr lang="pl-PL" sz="4000" dirty="0"/>
              <a:t> ogółu</a:t>
            </a:r>
          </a:p>
          <a:p>
            <a:pPr marL="109728" indent="0">
              <a:buClr>
                <a:schemeClr val="accent4">
                  <a:lumMod val="60000"/>
                  <a:lumOff val="40000"/>
                </a:schemeClr>
              </a:buClr>
              <a:buSzPct val="100000"/>
              <a:buNone/>
            </a:pPr>
            <a:endParaRPr lang="pl-PL" sz="4000" dirty="0"/>
          </a:p>
          <a:p>
            <a:pPr marL="109728" indent="0">
              <a:buClr>
                <a:schemeClr val="accent4">
                  <a:lumMod val="60000"/>
                  <a:lumOff val="40000"/>
                </a:schemeClr>
              </a:buClr>
              <a:buSzPct val="100000"/>
              <a:buNone/>
            </a:pPr>
            <a:endParaRPr lang="pl-PL" sz="4000" dirty="0"/>
          </a:p>
          <a:p>
            <a:pPr>
              <a:buClr>
                <a:schemeClr val="accent4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Ø"/>
            </a:pPr>
            <a:r>
              <a:rPr lang="pl-PL" sz="2400" dirty="0"/>
              <a:t> Ogółem 5 223 wyjazdów ZRM.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440160"/>
          </a:xfrm>
        </p:spPr>
        <p:txBody>
          <a:bodyPr>
            <a:noAutofit/>
          </a:bodyPr>
          <a:lstStyle/>
          <a:p>
            <a:pPr algn="ctr"/>
            <a:r>
              <a:rPr lang="pl-PL" sz="4000" dirty="0">
                <a:solidFill>
                  <a:srgbClr val="00B0F0"/>
                </a:solidFill>
              </a:rPr>
              <a:t>WYJAZDY ZESPOŁÓW RATOWNICTWA MEDYCZNEGO</a:t>
            </a:r>
          </a:p>
        </p:txBody>
      </p:sp>
    </p:spTree>
    <p:extLst>
      <p:ext uri="{BB962C8B-B14F-4D97-AF65-F5344CB8AC3E}">
        <p14:creationId xmlns:p14="http://schemas.microsoft.com/office/powerpoint/2010/main" val="27083124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l">
  <a:themeElements>
    <a:clrScheme name="Hol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Hol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Hol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283</TotalTime>
  <Words>208</Words>
  <Application>Microsoft Office PowerPoint</Application>
  <PresentationFormat>Pokaz na ekranie (4:3)</PresentationFormat>
  <Paragraphs>53</Paragraphs>
  <Slides>11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9" baseType="lpstr">
      <vt:lpstr>Arial</vt:lpstr>
      <vt:lpstr>Bookman Old Style</vt:lpstr>
      <vt:lpstr>Lucida Sans Unicode</vt:lpstr>
      <vt:lpstr>Verdana</vt:lpstr>
      <vt:lpstr>Wingdings</vt:lpstr>
      <vt:lpstr>Wingdings 2</vt:lpstr>
      <vt:lpstr>Wingdings 3</vt:lpstr>
      <vt:lpstr>Hol</vt:lpstr>
      <vt:lpstr>  LICZBA ŚWIADCZEŃ ZDROWOTNYCH UDZIELONYCH W  SZPITALU POWIATOWYM W CHRZANOWIE  PACJENTOM  Z TERENU GMINY TRZEBINIA  W I PÓŁROCZU 2025 R.</vt:lpstr>
      <vt:lpstr>HOSPITALIZACJE  W ODDZIAŁACH SZPITALNYCH</vt:lpstr>
      <vt:lpstr>POBYTY  W SZPITALNYM ODDZIALE RATUNKOWYM</vt:lpstr>
      <vt:lpstr>ZABIEGI OPERACYJNE</vt:lpstr>
      <vt:lpstr>PORODY I NOWORODKI</vt:lpstr>
      <vt:lpstr>PORADY W  PORADNIACH SPECJALISTYCZNYCH</vt:lpstr>
      <vt:lpstr>DIALIZY</vt:lpstr>
      <vt:lpstr>ZABIEGI FIZJOTERAPEUTYCZNE</vt:lpstr>
      <vt:lpstr>WYJAZDY ZESPOŁÓW RATOWNICTWA MEDYCZNEGO</vt:lpstr>
      <vt:lpstr>Prezentacja programu PowerPoint</vt:lpstr>
      <vt:lpstr>Źródła finansowania inwestycji                                w I półroczu 2025 roku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LICZBA ŚWIADCZEŃ ZDROWOTNYCH UDZIELONYCH W  SZPITALU POWIATOWYM W CHRZANOWIE  PACJENTOM  Z TERENU GMINY TRZEBINIA  W I PÓŁROCZU 2025 R.</dc:title>
  <dc:creator>Bożena B.M. Michalik</dc:creator>
  <cp:lastModifiedBy>Michał M.P. Pierzchała</cp:lastModifiedBy>
  <cp:revision>16</cp:revision>
  <cp:lastPrinted>2025-09-23T09:33:19Z</cp:lastPrinted>
  <dcterms:created xsi:type="dcterms:W3CDTF">2025-09-11T07:46:18Z</dcterms:created>
  <dcterms:modified xsi:type="dcterms:W3CDTF">2025-09-23T09:47:39Z</dcterms:modified>
</cp:coreProperties>
</file>